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68" r:id="rId2"/>
    <p:sldId id="264" r:id="rId3"/>
    <p:sldId id="257" r:id="rId4"/>
    <p:sldId id="275" r:id="rId5"/>
    <p:sldId id="277" r:id="rId6"/>
    <p:sldId id="258" r:id="rId7"/>
    <p:sldId id="278" r:id="rId8"/>
    <p:sldId id="276" r:id="rId9"/>
    <p:sldId id="282" r:id="rId10"/>
    <p:sldId id="269" r:id="rId11"/>
    <p:sldId id="261" r:id="rId12"/>
    <p:sldId id="262"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79" autoAdjust="0"/>
  </p:normalViewPr>
  <p:slideViewPr>
    <p:cSldViewPr snapToGrid="0">
      <p:cViewPr>
        <p:scale>
          <a:sx n="70" d="100"/>
          <a:sy n="70" d="100"/>
        </p:scale>
        <p:origin x="116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59" Type="http://schemas.openxmlformats.org/officeDocument/2006/relationships/presProps" Target="presProps.xml"/><Relationship Id="rId2" Type="http://schemas.openxmlformats.org/officeDocument/2006/relationships/slide" Target="slides/slide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schemas.openxmlformats.org/officeDocument/2006/relationships/commentAuthors" Target="commentAuthors.xml"/><Relationship Id="rId5" Type="http://schemas.openxmlformats.org/officeDocument/2006/relationships/slide" Target="slides/slide4.xml"/><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08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Data represents Power Plants across the U.S.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Pulled from ArcGIS Living Atlas Federal User Community</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Regulated by federal departments and available for public consumption.</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677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data is broken down by Geographic location, fuel source, Total installed/max Cap, &amp; individual fuel source capacity by site.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Contains 12,007 sites.</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7087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Preprocessing Techniques: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Categorical to numerical (Label Encoding)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Selection of relevant attributes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Using Install MW, Latitude, Longitude</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431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Machine Learning Technique: K-means Clustering: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Performed the elbow method to determine optimum values of k</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Used values of 3, 5 &amp; 7 to fit the data into visually correct values. </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6852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Machine Learning Technique: K-means Clustering: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Performed the elbow method to determine optimum values of k</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Used values of 3, 5 &amp; 7 to fit the data into visually correct values. </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2505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6833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Cluster Analysis &amp; conclusions: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pPr marL="742950" marR="0" lvl="1" indent="-285750" algn="l" defTabSz="914400" rtl="0" eaLnBrk="1" fontAlgn="auto" latinLnBrk="0" hangingPunct="1">
              <a:lnSpc>
                <a:spcPct val="107000"/>
              </a:lnSpc>
              <a:spcBef>
                <a:spcPts val="0"/>
              </a:spcBef>
              <a:spcAft>
                <a:spcPts val="800"/>
              </a:spcAft>
              <a:buClr>
                <a:srgbClr val="000000"/>
              </a:buClr>
              <a:buSzPts val="1400"/>
              <a:buFont typeface="Courier New" panose="02070309020205020404" pitchFamily="49" charset="0"/>
              <a:buChar char="o"/>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The best fit from my perspective came with the value of k=7.</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718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4/9/2024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pro.arcgis.com/en/pro-app/latest/tool-reference/spatial-statistics/multivariate-clustering.htm" TargetMode="External"/><Relationship Id="rId2" Type="http://schemas.openxmlformats.org/officeDocument/2006/relationships/hyperlink" Target="https://montclair.maps.arcgis.com/home/item.html?id=b063316fac7345dba4bae96eaa813b2f"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emf"/><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1.xml"/><Relationship Id="rId4" Type="http://schemas.openxmlformats.org/officeDocument/2006/relationships/image" Target="../media/image3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067039"/>
            <a:ext cx="10048336" cy="1281026"/>
          </a:xfrm>
        </p:spPr>
        <p:txBody>
          <a:bodyPr/>
          <a:lstStyle/>
          <a:p>
            <a:r>
              <a:rPr lang="en-US" sz="2800" b="1" dirty="0">
                <a:solidFill>
                  <a:schemeClr val="bg1"/>
                </a:solidFill>
                <a:latin typeface="Raleway" pitchFamily="2" charset="0"/>
                <a:ea typeface="Times New Roman"/>
                <a:cs typeface="Times New Roman"/>
                <a:sym typeface="Times New Roman"/>
              </a:rPr>
              <a:t>Supervised Learning for Power Plant Energy Generation in </a:t>
            </a:r>
            <a:r>
              <a:rPr lang="en-US" sz="2800" b="1">
                <a:solidFill>
                  <a:schemeClr val="bg1"/>
                </a:solidFill>
                <a:latin typeface="Raleway" pitchFamily="2" charset="0"/>
                <a:ea typeface="Times New Roman"/>
                <a:cs typeface="Times New Roman"/>
                <a:sym typeface="Times New Roman"/>
              </a:rPr>
              <a:t>the US </a:t>
            </a:r>
            <a:r>
              <a:rPr lang="en-US" sz="2800" b="1" dirty="0">
                <a:solidFill>
                  <a:schemeClr val="bg1"/>
                </a:solidFill>
                <a:latin typeface="Raleway" pitchFamily="2" charset="0"/>
                <a:ea typeface="Times New Roman"/>
                <a:cs typeface="Times New Roman"/>
                <a:sym typeface="Times New Roman"/>
              </a:rPr>
              <a:t>Python Vs ArcGIS</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640A9F-6727-BD68-37EA-D78CDBA2719B}"/>
              </a:ext>
            </a:extLst>
          </p:cNvPr>
          <p:cNvSpPr>
            <a:spLocks noGrp="1"/>
          </p:cNvSpPr>
          <p:nvPr>
            <p:ph type="title"/>
          </p:nvPr>
        </p:nvSpPr>
        <p:spPr>
          <a:xfrm>
            <a:off x="2270825" y="-143382"/>
            <a:ext cx="11103429" cy="1087672"/>
          </a:xfrm>
        </p:spPr>
        <p:txBody>
          <a:bodyPr vert="horz" lIns="91440" tIns="45720" rIns="91440" bIns="45720" rtlCol="0" anchor="b">
            <a:normAutofit/>
          </a:bodyPr>
          <a:lstStyle/>
          <a:p>
            <a:pPr>
              <a:spcBef>
                <a:spcPct val="0"/>
              </a:spcBef>
            </a:pPr>
            <a:r>
              <a:rPr lang="en-US" sz="3600" b="1" dirty="0">
                <a:solidFill>
                  <a:schemeClr val="tx1"/>
                </a:solidFill>
                <a:effectLst>
                  <a:outerShdw blurRad="508000" dist="381000" dir="5400000" algn="t" rotWithShape="0">
                    <a:prstClr val="black">
                      <a:alpha val="30000"/>
                    </a:prstClr>
                  </a:outerShdw>
                </a:effectLst>
                <a:latin typeface="Raleway" pitchFamily="2" charset="0"/>
                <a:cs typeface="Times New Roman"/>
              </a:rPr>
              <a:t>Renewable Energy – Heat Maps</a:t>
            </a:r>
          </a:p>
        </p:txBody>
      </p:sp>
      <p:sp>
        <p:nvSpPr>
          <p:cNvPr id="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6A8BD6-3A62-1D29-C6B5-8EE8D0CA7DF3}"/>
              </a:ext>
            </a:extLst>
          </p:cNvPr>
          <p:cNvPicPr>
            <a:picLocks noChangeAspect="1"/>
          </p:cNvPicPr>
          <p:nvPr/>
        </p:nvPicPr>
        <p:blipFill>
          <a:blip r:embed="rId2"/>
          <a:srcRect/>
          <a:stretch/>
        </p:blipFill>
        <p:spPr>
          <a:xfrm>
            <a:off x="3831514" y="3546520"/>
            <a:ext cx="4639246" cy="3279741"/>
          </a:xfrm>
          <a:prstGeom prst="rect">
            <a:avLst/>
          </a:prstGeom>
        </p:spPr>
      </p:pic>
      <p:pic>
        <p:nvPicPr>
          <p:cNvPr id="3" name="Picture 2">
            <a:extLst>
              <a:ext uri="{FF2B5EF4-FFF2-40B4-BE49-F238E27FC236}">
                <a16:creationId xmlns:a16="http://schemas.microsoft.com/office/drawing/2014/main" id="{EB6A8BD6-3A62-1D29-C6B5-8EE8D0CA7DF3}"/>
              </a:ext>
            </a:extLst>
          </p:cNvPr>
          <p:cNvPicPr>
            <a:picLocks noChangeAspect="1"/>
          </p:cNvPicPr>
          <p:nvPr/>
        </p:nvPicPr>
        <p:blipFill>
          <a:blip r:embed="rId3"/>
          <a:stretch>
            <a:fillRect/>
          </a:stretch>
        </p:blipFill>
        <p:spPr>
          <a:xfrm>
            <a:off x="-1" y="976030"/>
            <a:ext cx="4310743" cy="2931305"/>
          </a:xfrm>
          <a:prstGeom prst="rect">
            <a:avLst/>
          </a:prstGeom>
        </p:spPr>
      </p:pic>
      <p:pic>
        <p:nvPicPr>
          <p:cNvPr id="2" name="Picture 1">
            <a:extLst>
              <a:ext uri="{FF2B5EF4-FFF2-40B4-BE49-F238E27FC236}">
                <a16:creationId xmlns:a16="http://schemas.microsoft.com/office/drawing/2014/main" id="{EB6A8BD6-3A62-1D29-C6B5-8EE8D0CA7DF3}"/>
              </a:ext>
            </a:extLst>
          </p:cNvPr>
          <p:cNvPicPr>
            <a:picLocks noChangeAspect="1"/>
          </p:cNvPicPr>
          <p:nvPr/>
        </p:nvPicPr>
        <p:blipFill>
          <a:blip r:embed="rId4"/>
          <a:srcRect/>
          <a:stretch/>
        </p:blipFill>
        <p:spPr>
          <a:xfrm>
            <a:off x="7702412" y="976029"/>
            <a:ext cx="4489588" cy="3173939"/>
          </a:xfrm>
          <a:prstGeom prst="rect">
            <a:avLst/>
          </a:prstGeom>
        </p:spPr>
      </p:pic>
    </p:spTree>
    <p:extLst>
      <p:ext uri="{BB962C8B-B14F-4D97-AF65-F5344CB8AC3E}">
        <p14:creationId xmlns:p14="http://schemas.microsoft.com/office/powerpoint/2010/main" val="418469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5687-672F-268D-DDC4-18982AF3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3838-E81C-65F8-E890-D32C58FE2AF5}"/>
              </a:ext>
            </a:extLst>
          </p:cNvPr>
          <p:cNvSpPr>
            <a:spLocks noGrp="1"/>
          </p:cNvSpPr>
          <p:nvPr>
            <p:ph type="title"/>
          </p:nvPr>
        </p:nvSpPr>
        <p:spPr/>
        <p:txBody>
          <a:bodyPr>
            <a:normAutofit/>
          </a:bodyPr>
          <a:lstStyle/>
          <a:p>
            <a:pPr algn="ctr"/>
            <a:r>
              <a:rPr lang="en-US" sz="3600" b="1" dirty="0">
                <a:solidFill>
                  <a:schemeClr val="tx1"/>
                </a:solidFill>
                <a:effectLst>
                  <a:outerShdw blurRad="508000" dist="381000" dir="5400000" algn="t" rotWithShape="0">
                    <a:prstClr val="black">
                      <a:alpha val="30000"/>
                    </a:prstClr>
                  </a:outerShdw>
                </a:effectLst>
                <a:latin typeface="Raleway" pitchFamily="2" charset="0"/>
                <a:cs typeface="Times New Roman"/>
              </a:rPr>
              <a:t>Cluster Analysis Conclusion</a:t>
            </a:r>
          </a:p>
        </p:txBody>
      </p:sp>
      <p:sp>
        <p:nvSpPr>
          <p:cNvPr id="3" name="Content Placeholder 2">
            <a:extLst>
              <a:ext uri="{FF2B5EF4-FFF2-40B4-BE49-F238E27FC236}">
                <a16:creationId xmlns:a16="http://schemas.microsoft.com/office/drawing/2014/main" id="{6963EBAD-EABE-776D-0483-73345BE90172}"/>
              </a:ext>
            </a:extLst>
          </p:cNvPr>
          <p:cNvSpPr>
            <a:spLocks noGrp="1"/>
          </p:cNvSpPr>
          <p:nvPr>
            <p:ph idx="1"/>
          </p:nvPr>
        </p:nvSpPr>
        <p:spPr/>
        <p:txBody>
          <a:bodyPr>
            <a:normAutofit/>
          </a:bodyPr>
          <a:lstStyle/>
          <a:p>
            <a:pPr>
              <a:lnSpc>
                <a:spcPct val="107000"/>
              </a:lnSpc>
              <a:spcBef>
                <a:spcPts val="0"/>
              </a:spcBef>
            </a:pPr>
            <a:r>
              <a:rPr lang="en-US" sz="1600" kern="100" dirty="0">
                <a:effectLst/>
                <a:latin typeface="Raleway" pitchFamily="2"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p>
          <a:p>
            <a:pPr lvl="1">
              <a:lnSpc>
                <a:spcPct val="107000"/>
              </a:lnSpc>
              <a:spcBef>
                <a:spcPts val="0"/>
              </a:spcBef>
              <a:spcAft>
                <a:spcPts val="800"/>
              </a:spcAft>
            </a:pPr>
            <a:r>
              <a:rPr lang="en-US" sz="1600" kern="100" dirty="0">
                <a:effectLst/>
                <a:latin typeface="Raleway" pitchFamily="2" charset="0"/>
                <a:ea typeface="Aptos" panose="020B0004020202020204" pitchFamily="34" charset="0"/>
                <a:cs typeface="Times New Roman" panose="02020603050405020304" pitchFamily="18" charset="0"/>
              </a:rPr>
              <a:t>Using power plants gives a wide range of initial attributes.</a:t>
            </a:r>
          </a:p>
          <a:p>
            <a:pPr algn="just">
              <a:lnSpc>
                <a:spcPct val="107000"/>
              </a:lnSpc>
              <a:spcBef>
                <a:spcPts val="0"/>
              </a:spcBef>
            </a:pPr>
            <a:r>
              <a:rPr lang="en-US" sz="1600" kern="100" dirty="0">
                <a:effectLst/>
                <a:latin typeface="Raleway" pitchFamily="2" charset="0"/>
                <a:ea typeface="Aptos" panose="020B0004020202020204" pitchFamily="34" charset="0"/>
                <a:cs typeface="Times New Roman" panose="02020603050405020304" pitchFamily="18" charset="0"/>
              </a:rPr>
              <a:t>These visualizations provided insights into:</a:t>
            </a:r>
          </a:p>
          <a:p>
            <a:pPr lvl="1" algn="just">
              <a:lnSpc>
                <a:spcPct val="107000"/>
              </a:lnSpc>
              <a:spcBef>
                <a:spcPts val="0"/>
              </a:spcBef>
            </a:pPr>
            <a:r>
              <a:rPr lang="en-US" sz="1200" kern="100" dirty="0">
                <a:effectLst/>
                <a:latin typeface="Raleway" pitchFamily="2" charset="0"/>
                <a:ea typeface="Aptos" panose="020B0004020202020204" pitchFamily="34" charset="0"/>
                <a:cs typeface="Times New Roman" panose="02020603050405020304" pitchFamily="18" charset="0"/>
              </a:rPr>
              <a:t>How power plants are geographically grouped based on the energy source capacities and location.</a:t>
            </a:r>
          </a:p>
          <a:p>
            <a:pPr lvl="1" algn="just">
              <a:lnSpc>
                <a:spcPct val="107000"/>
              </a:lnSpc>
              <a:spcBef>
                <a:spcPts val="0"/>
              </a:spcBef>
            </a:pPr>
            <a:r>
              <a:rPr lang="en-US" sz="1200" kern="100" dirty="0">
                <a:effectLst/>
                <a:latin typeface="Raleway" pitchFamily="2" charset="0"/>
                <a:ea typeface="Aptos" panose="020B0004020202020204" pitchFamily="34" charset="0"/>
                <a:cs typeface="Times New Roman" panose="02020603050405020304" pitchFamily="18" charset="0"/>
              </a:rPr>
              <a:t>The variability in power capacity among different clusters.</a:t>
            </a:r>
          </a:p>
          <a:p>
            <a:pPr lvl="1" algn="just">
              <a:lnSpc>
                <a:spcPct val="107000"/>
              </a:lnSpc>
              <a:spcBef>
                <a:spcPts val="0"/>
              </a:spcBef>
            </a:pPr>
            <a:r>
              <a:rPr lang="en-US" sz="1200" kern="100" dirty="0">
                <a:effectLst/>
                <a:latin typeface="Raleway" pitchFamily="2" charset="0"/>
                <a:ea typeface="Aptos" panose="020B0004020202020204" pitchFamily="34" charset="0"/>
                <a:cs typeface="Times New Roman" panose="02020603050405020304" pitchFamily="18" charset="0"/>
              </a:rPr>
              <a:t>Potentially indicating specialization or focus on a particular energy source in certain regions or by certain types of power plants.</a:t>
            </a:r>
            <a:endParaRPr lang="en-US" sz="1600" kern="100" dirty="0">
              <a:latin typeface="Raleway" pitchFamily="2" charset="0"/>
              <a:ea typeface="Aptos" panose="020B0004020202020204" pitchFamily="34" charset="0"/>
              <a:cs typeface="Times New Roman" panose="02020603050405020304" pitchFamily="18" charset="0"/>
            </a:endParaRPr>
          </a:p>
          <a:p>
            <a:pPr lvl="1" algn="just">
              <a:lnSpc>
                <a:spcPct val="107000"/>
              </a:lnSpc>
              <a:spcBef>
                <a:spcPts val="0"/>
              </a:spcBef>
            </a:pPr>
            <a:r>
              <a:rPr lang="en-US" sz="1200" kern="100" dirty="0">
                <a:effectLst/>
                <a:latin typeface="Raleway" pitchFamily="2" charset="0"/>
                <a:ea typeface="Aptos" panose="020B0004020202020204" pitchFamily="34" charset="0"/>
                <a:cs typeface="Times New Roman" panose="02020603050405020304" pitchFamily="18" charset="0"/>
              </a:rPr>
              <a:t>We learned that different techniques of preprocessing and selecting different features can perform different varieties of analyses, to yield different insights, especially depending on the type and variety of data that is collected.</a:t>
            </a:r>
          </a:p>
          <a:p>
            <a:pPr lvl="1" algn="just">
              <a:lnSpc>
                <a:spcPct val="107000"/>
              </a:lnSpc>
              <a:spcBef>
                <a:spcPts val="0"/>
              </a:spcBef>
            </a:pPr>
            <a:r>
              <a:rPr lang="en-US" sz="1200" kern="100" dirty="0">
                <a:effectLst/>
                <a:latin typeface="Raleway" pitchFamily="2" charset="0"/>
                <a:ea typeface="Aptos" panose="020B0004020202020204" pitchFamily="34" charset="0"/>
                <a:cs typeface="Times New Roman" panose="02020603050405020304" pitchFamily="18" charset="0"/>
              </a:rPr>
              <a:t>Using power plants gives a wide range of initial attributes.</a:t>
            </a:r>
          </a:p>
          <a:p>
            <a:r>
              <a:rPr lang="en-US" sz="1600" dirty="0">
                <a:effectLst/>
                <a:latin typeface="Raleway" pitchFamily="2"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a:t>
            </a:r>
            <a:r>
              <a:rPr lang="en-US" sz="1800" kern="100" dirty="0">
                <a:effectLst/>
                <a:latin typeface="Raleway" pitchFamily="2" charset="0"/>
                <a:ea typeface="Aptos" panose="020B0004020202020204" pitchFamily="34" charset="0"/>
                <a:cs typeface="Times New Roman" panose="02020603050405020304" pitchFamily="18" charset="0"/>
              </a:rPr>
              <a:t>The best fit from my perspective came with the value of k=7.</a:t>
            </a:r>
            <a:endParaRPr lang="en-US" sz="1600" dirty="0">
              <a:effectLst/>
              <a:latin typeface="Raleway" pitchFamily="2" charset="0"/>
              <a:ea typeface="Aptos" panose="020B0004020202020204" pitchFamily="34" charset="0"/>
              <a:cs typeface="Times New Roman" panose="02020603050405020304" pitchFamily="18" charset="0"/>
            </a:endParaRPr>
          </a:p>
          <a:p>
            <a:r>
              <a:rPr lang="en-US" sz="1600" dirty="0">
                <a:latin typeface="Raleway" pitchFamily="2" charset="0"/>
                <a:ea typeface="Aptos" panose="020B0004020202020204" pitchFamily="34" charset="0"/>
                <a:cs typeface="Times New Roman" panose="02020603050405020304" pitchFamily="18" charset="0"/>
              </a:rPr>
              <a:t>ArcGIS Pro has a tool called Multivariate Clustering that we were able to use and compare to our python results and performs other combination of attributes to see how ArcGIS would perform its own clustering. </a:t>
            </a:r>
            <a:endParaRPr lang="en-US" sz="1600" dirty="0">
              <a:effectLst/>
              <a:latin typeface="Raleway" pitchFamily="2"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603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75CD6-4F7F-8791-EC21-53C8EA429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B0521-C4D9-DA36-3450-1D2BE775F3BE}"/>
              </a:ext>
            </a:extLst>
          </p:cNvPr>
          <p:cNvSpPr>
            <a:spLocks noGrp="1"/>
          </p:cNvSpPr>
          <p:nvPr>
            <p:ph type="title"/>
          </p:nvPr>
        </p:nvSpPr>
        <p:spPr/>
        <p:txBody>
          <a:bodyPr>
            <a:normAutofit/>
          </a:bodyPr>
          <a:lstStyle/>
          <a:p>
            <a:pPr algn="ctr"/>
            <a:r>
              <a:rPr lang="en-US" sz="3600" b="1" dirty="0">
                <a:solidFill>
                  <a:schemeClr val="tx1"/>
                </a:solidFill>
                <a:effectLst>
                  <a:outerShdw blurRad="508000" dist="381000" dir="5400000" algn="t" rotWithShape="0">
                    <a:prstClr val="black">
                      <a:alpha val="30000"/>
                    </a:prstClr>
                  </a:outerShdw>
                </a:effectLst>
                <a:latin typeface="Raleway" pitchFamily="2" charset="0"/>
                <a:cs typeface="Times New Roman"/>
              </a:rPr>
              <a:t>References</a:t>
            </a:r>
          </a:p>
        </p:txBody>
      </p:sp>
      <p:sp>
        <p:nvSpPr>
          <p:cNvPr id="3" name="Content Placeholder 2">
            <a:extLst>
              <a:ext uri="{FF2B5EF4-FFF2-40B4-BE49-F238E27FC236}">
                <a16:creationId xmlns:a16="http://schemas.microsoft.com/office/drawing/2014/main" id="{062BBB8B-1D70-D329-545E-EAF90832280F}"/>
              </a:ext>
            </a:extLst>
          </p:cNvPr>
          <p:cNvSpPr>
            <a:spLocks noGrp="1"/>
          </p:cNvSpPr>
          <p:nvPr>
            <p:ph idx="1"/>
          </p:nvPr>
        </p:nvSpPr>
        <p:spPr/>
        <p:txBody>
          <a:bodyPr/>
          <a:lstStyle/>
          <a:p>
            <a:r>
              <a:rPr lang="en-US" dirty="0">
                <a:latin typeface="Raleway" pitchFamily="2" charset="0"/>
                <a:hlinkClick r:id="rId2"/>
              </a:rPr>
              <a:t>https://montclair.maps.arcgis.com/home/item.html?id=b063316fac7345dba4bae96eaa813b2f</a:t>
            </a:r>
            <a:r>
              <a:rPr lang="en-US" dirty="0">
                <a:latin typeface="Raleway" pitchFamily="2" charset="0"/>
              </a:rPr>
              <a:t> (US Power Plants Data source)</a:t>
            </a:r>
          </a:p>
          <a:p>
            <a:r>
              <a:rPr lang="en-US" dirty="0">
                <a:latin typeface="Raleway" pitchFamily="2" charset="0"/>
                <a:hlinkClick r:id="rId3"/>
              </a:rPr>
              <a:t>https://pro.arcgis.com/en/pro-app/latest/tool-reference/spatial-statistics/multivariate-clustering.htm</a:t>
            </a:r>
            <a:r>
              <a:rPr lang="en-US" dirty="0">
                <a:latin typeface="Raleway" pitchFamily="2" charset="0"/>
              </a:rPr>
              <a:t> (ArcGIS - Multivariate Clustering Tool)</a:t>
            </a:r>
          </a:p>
        </p:txBody>
      </p:sp>
    </p:spTree>
    <p:extLst>
      <p:ext uri="{BB962C8B-B14F-4D97-AF65-F5344CB8AC3E}">
        <p14:creationId xmlns:p14="http://schemas.microsoft.com/office/powerpoint/2010/main" val="424219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99F0-49EB-80E2-AD62-C2386CEA9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6FE8F-BD9A-B7B1-B379-6BB8B9EBEB57}"/>
              </a:ext>
            </a:extLst>
          </p:cNvPr>
          <p:cNvSpPr>
            <a:spLocks noGrp="1"/>
          </p:cNvSpPr>
          <p:nvPr>
            <p:ph type="title"/>
          </p:nvPr>
        </p:nvSpPr>
        <p:spPr>
          <a:xfrm>
            <a:off x="838200" y="301215"/>
            <a:ext cx="10515600" cy="516048"/>
          </a:xfrm>
        </p:spPr>
        <p:txBody>
          <a:bodyPr>
            <a:normAutofit/>
          </a:bodyPr>
          <a:lstStyle/>
          <a:p>
            <a:pPr algn="ctr"/>
            <a:r>
              <a:rPr lang="en-US" sz="2800" b="1">
                <a:solidFill>
                  <a:schemeClr val="tx1"/>
                </a:solidFill>
                <a:effectLst>
                  <a:outerShdw blurRad="508000" dist="381000" dir="5400000" algn="t" rotWithShape="0">
                    <a:prstClr val="black">
                      <a:alpha val="30000"/>
                    </a:prstClr>
                  </a:outerShdw>
                </a:effectLst>
                <a:latin typeface="Raleway" pitchFamily="2" charset="0"/>
                <a:cs typeface="Times New Roman"/>
              </a:rPr>
              <a:t>Dataset Visualization</a:t>
            </a:r>
            <a:endParaRPr lang="en-US" sz="2800" b="1" dirty="0">
              <a:solidFill>
                <a:schemeClr val="tx1"/>
              </a:solidFill>
              <a:effectLst>
                <a:outerShdw blurRad="508000" dist="381000" dir="5400000" algn="t" rotWithShape="0">
                  <a:prstClr val="black">
                    <a:alpha val="30000"/>
                  </a:prstClr>
                </a:outerShdw>
              </a:effectLst>
              <a:latin typeface="Raleway" pitchFamily="2" charset="0"/>
              <a:cs typeface="Times New Roman"/>
            </a:endParaRPr>
          </a:p>
        </p:txBody>
      </p:sp>
      <p:pic>
        <p:nvPicPr>
          <p:cNvPr id="11" name="Picture 10">
            <a:extLst>
              <a:ext uri="{FF2B5EF4-FFF2-40B4-BE49-F238E27FC236}">
                <a16:creationId xmlns:a16="http://schemas.microsoft.com/office/drawing/2014/main" id="{6BD7E386-522B-FB75-1538-E8BF8241A091}"/>
              </a:ext>
            </a:extLst>
          </p:cNvPr>
          <p:cNvPicPr>
            <a:picLocks noChangeAspect="1"/>
          </p:cNvPicPr>
          <p:nvPr/>
        </p:nvPicPr>
        <p:blipFill>
          <a:blip r:embed="rId3"/>
          <a:stretch>
            <a:fillRect/>
          </a:stretch>
        </p:blipFill>
        <p:spPr>
          <a:xfrm>
            <a:off x="1685365" y="1043989"/>
            <a:ext cx="8821270" cy="4770021"/>
          </a:xfrm>
          <a:prstGeom prst="rect">
            <a:avLst/>
          </a:prstGeom>
        </p:spPr>
      </p:pic>
      <p:pic>
        <p:nvPicPr>
          <p:cNvPr id="3" name="Picture 2">
            <a:extLst>
              <a:ext uri="{FF2B5EF4-FFF2-40B4-BE49-F238E27FC236}">
                <a16:creationId xmlns:a16="http://schemas.microsoft.com/office/drawing/2014/main" id="{36EAD684-A43A-DDF7-102B-8D333F5ADE52}"/>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47662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B31F3E-7F0B-38F0-9461-8BC98BDE4C2C}"/>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A4FAADA2-F56B-D295-BE20-737F16C64BA2}"/>
              </a:ext>
            </a:extLst>
          </p:cNvPr>
          <p:cNvPicPr>
            <a:picLocks noChangeAspect="1"/>
          </p:cNvPicPr>
          <p:nvPr/>
        </p:nvPicPr>
        <p:blipFill>
          <a:blip r:embed="rId3"/>
          <a:stretch>
            <a:fillRect/>
          </a:stretch>
        </p:blipFill>
        <p:spPr>
          <a:xfrm>
            <a:off x="2807746" y="944563"/>
            <a:ext cx="8739730" cy="1990564"/>
          </a:xfrm>
          <a:prstGeom prst="rect">
            <a:avLst/>
          </a:prstGeom>
        </p:spPr>
      </p:pic>
      <p:pic>
        <p:nvPicPr>
          <p:cNvPr id="11" name="Picture 10">
            <a:extLst>
              <a:ext uri="{FF2B5EF4-FFF2-40B4-BE49-F238E27FC236}">
                <a16:creationId xmlns:a16="http://schemas.microsoft.com/office/drawing/2014/main" id="{84BA0253-2A1B-F885-195B-B487BD9A8F43}"/>
              </a:ext>
            </a:extLst>
          </p:cNvPr>
          <p:cNvPicPr>
            <a:picLocks noChangeAspect="1"/>
          </p:cNvPicPr>
          <p:nvPr/>
        </p:nvPicPr>
        <p:blipFill>
          <a:blip r:embed="rId4"/>
          <a:stretch>
            <a:fillRect/>
          </a:stretch>
        </p:blipFill>
        <p:spPr>
          <a:xfrm>
            <a:off x="2807746" y="3209926"/>
            <a:ext cx="8739730" cy="1440996"/>
          </a:xfrm>
          <a:prstGeom prst="rect">
            <a:avLst/>
          </a:prstGeom>
        </p:spPr>
      </p:pic>
      <p:sp>
        <p:nvSpPr>
          <p:cNvPr id="3" name="Rectangle 2">
            <a:extLst>
              <a:ext uri="{FF2B5EF4-FFF2-40B4-BE49-F238E27FC236}">
                <a16:creationId xmlns:a16="http://schemas.microsoft.com/office/drawing/2014/main" id="{30590BB9-0275-4001-AD59-8B5968AE555C}"/>
              </a:ext>
            </a:extLst>
          </p:cNvPr>
          <p:cNvSpPr/>
          <p:nvPr/>
        </p:nvSpPr>
        <p:spPr>
          <a:xfrm>
            <a:off x="1" y="5050970"/>
            <a:ext cx="12192000" cy="18070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3600" dirty="0"/>
          </a:p>
        </p:txBody>
      </p:sp>
      <p:sp>
        <p:nvSpPr>
          <p:cNvPr id="2" name="Title 1">
            <a:extLst>
              <a:ext uri="{FF2B5EF4-FFF2-40B4-BE49-F238E27FC236}">
                <a16:creationId xmlns:a16="http://schemas.microsoft.com/office/drawing/2014/main" id="{F3AA2EB2-C808-5F32-BC4A-EBBC847F7BEF}"/>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spcBef>
                <a:spcPct val="0"/>
              </a:spcBef>
            </a:pPr>
            <a:r>
              <a:rPr lang="en-US" sz="4800" b="1" dirty="0">
                <a:solidFill>
                  <a:schemeClr val="tx1"/>
                </a:solidFill>
                <a:effectLst>
                  <a:outerShdw blurRad="508000" dist="381000" dir="5400000" algn="t" rotWithShape="0">
                    <a:prstClr val="black">
                      <a:alpha val="30000"/>
                    </a:prstClr>
                  </a:outerShdw>
                </a:effectLst>
                <a:latin typeface="Raleway" pitchFamily="2" charset="0"/>
                <a:cs typeface="Times New Roman"/>
              </a:rPr>
              <a:t>Data Set Description</a:t>
            </a:r>
          </a:p>
        </p:txBody>
      </p:sp>
      <p:pic>
        <p:nvPicPr>
          <p:cNvPr id="14" name="Picture 13">
            <a:extLst>
              <a:ext uri="{FF2B5EF4-FFF2-40B4-BE49-F238E27FC236}">
                <a16:creationId xmlns:a16="http://schemas.microsoft.com/office/drawing/2014/main" id="{3687FCDF-12FA-9E42-4075-22BA9BFAFFF9}"/>
              </a:ext>
            </a:extLst>
          </p:cNvPr>
          <p:cNvPicPr>
            <a:picLocks noChangeAspect="1"/>
          </p:cNvPicPr>
          <p:nvPr/>
        </p:nvPicPr>
        <p:blipFill>
          <a:blip r:embed="rId5"/>
          <a:stretch>
            <a:fillRect/>
          </a:stretch>
        </p:blipFill>
        <p:spPr>
          <a:xfrm>
            <a:off x="644524" y="242684"/>
            <a:ext cx="1756257" cy="4688545"/>
          </a:xfrm>
          <a:prstGeom prst="rect">
            <a:avLst/>
          </a:prstGeom>
        </p:spPr>
      </p:pic>
      <p:pic>
        <p:nvPicPr>
          <p:cNvPr id="4" name="Picture 3">
            <a:extLst>
              <a:ext uri="{FF2B5EF4-FFF2-40B4-BE49-F238E27FC236}">
                <a16:creationId xmlns:a16="http://schemas.microsoft.com/office/drawing/2014/main" id="{083B742B-BA15-7B1C-01D3-99477A5B992C}"/>
              </a:ext>
            </a:extLst>
          </p:cNvPr>
          <p:cNvPicPr>
            <a:picLocks noChangeAspect="1"/>
          </p:cNvPicPr>
          <p:nvPr/>
        </p:nvPicPr>
        <p:blipFill rotWithShape="1">
          <a:blip r:embed="rId6">
            <a:extLst>
              <a:ext uri="{28A0092B-C50C-407E-A947-70E740481C1C}">
                <a14:useLocalDpi xmlns:a14="http://schemas.microsoft.com/office/drawing/2010/main" val="0"/>
              </a:ext>
            </a:extLst>
          </a:blip>
          <a:srcRect r="71217" b="1532"/>
          <a:stretch/>
        </p:blipFill>
        <p:spPr>
          <a:xfrm>
            <a:off x="10691574" y="96220"/>
            <a:ext cx="1324451" cy="292928"/>
          </a:xfrm>
          <a:prstGeom prst="rect">
            <a:avLst/>
          </a:prstGeom>
        </p:spPr>
      </p:pic>
    </p:spTree>
    <p:extLst>
      <p:ext uri="{BB962C8B-B14F-4D97-AF65-F5344CB8AC3E}">
        <p14:creationId xmlns:p14="http://schemas.microsoft.com/office/powerpoint/2010/main" val="403051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0ED12E79-6E41-02BF-55D2-E374FA0770C2}"/>
              </a:ext>
            </a:extLst>
          </p:cNvPr>
          <p:cNvSpPr/>
          <p:nvPr/>
        </p:nvSpPr>
        <p:spPr>
          <a:xfrm>
            <a:off x="0" y="0"/>
            <a:ext cx="3718517" cy="704919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3600" dirty="0"/>
          </a:p>
        </p:txBody>
      </p:sp>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0" y="2214910"/>
            <a:ext cx="3461455" cy="637309"/>
          </a:xfrm>
        </p:spPr>
        <p:txBody>
          <a:bodyPr>
            <a:noAutofit/>
          </a:bodyPr>
          <a:lstStyle/>
          <a:p>
            <a:pPr algn="ctr"/>
            <a:r>
              <a:rPr lang="en-US" sz="2000" b="1" dirty="0">
                <a:solidFill>
                  <a:schemeClr val="tx1"/>
                </a:solidFill>
                <a:effectLst>
                  <a:outerShdw blurRad="508000" dist="381000" dir="5400000" algn="t" rotWithShape="0">
                    <a:prstClr val="black">
                      <a:alpha val="30000"/>
                    </a:prstClr>
                  </a:outerShdw>
                </a:effectLst>
                <a:latin typeface="Raleway" pitchFamily="2" charset="0"/>
                <a:cs typeface="Times New Roman"/>
              </a:rPr>
              <a:t>Preprocessing Techniques:</a:t>
            </a:r>
            <a:br>
              <a:rPr lang="en-US" sz="2000" b="1" dirty="0">
                <a:solidFill>
                  <a:schemeClr val="tx1"/>
                </a:solidFill>
                <a:effectLst>
                  <a:outerShdw blurRad="508000" dist="381000" dir="5400000" algn="t" rotWithShape="0">
                    <a:prstClr val="black">
                      <a:alpha val="30000"/>
                    </a:prstClr>
                  </a:outerShdw>
                </a:effectLst>
                <a:latin typeface="Raleway" pitchFamily="2" charset="0"/>
                <a:cs typeface="Times New Roman"/>
              </a:rPr>
            </a:br>
            <a:r>
              <a:rPr lang="en-US" sz="2000" b="1" dirty="0">
                <a:solidFill>
                  <a:schemeClr val="tx1"/>
                </a:solidFill>
                <a:effectLst>
                  <a:outerShdw blurRad="508000" dist="381000" dir="5400000" algn="t" rotWithShape="0">
                    <a:prstClr val="black">
                      <a:alpha val="30000"/>
                    </a:prstClr>
                  </a:outerShdw>
                </a:effectLst>
                <a:latin typeface="Raleway" pitchFamily="2" charset="0"/>
                <a:cs typeface="Times New Roman"/>
              </a:rPr>
              <a:t>Feature Selection &amp; Standardization</a:t>
            </a:r>
          </a:p>
        </p:txBody>
      </p:sp>
      <p:pic>
        <p:nvPicPr>
          <p:cNvPr id="11" name="Picture 10">
            <a:extLst>
              <a:ext uri="{FF2B5EF4-FFF2-40B4-BE49-F238E27FC236}">
                <a16:creationId xmlns:a16="http://schemas.microsoft.com/office/drawing/2014/main" id="{6FDD9FD4-DBAF-B1F4-95B0-29DB44250C64}"/>
              </a:ext>
            </a:extLst>
          </p:cNvPr>
          <p:cNvPicPr>
            <a:picLocks noChangeAspect="1"/>
          </p:cNvPicPr>
          <p:nvPr/>
        </p:nvPicPr>
        <p:blipFill>
          <a:blip r:embed="rId3"/>
          <a:stretch>
            <a:fillRect/>
          </a:stretch>
        </p:blipFill>
        <p:spPr>
          <a:xfrm>
            <a:off x="4295766" y="1208767"/>
            <a:ext cx="2305050" cy="2686050"/>
          </a:xfrm>
          <a:prstGeom prst="rect">
            <a:avLst/>
          </a:prstGeom>
        </p:spPr>
      </p:pic>
      <p:sp>
        <p:nvSpPr>
          <p:cNvPr id="13" name="TextBox 12">
            <a:extLst>
              <a:ext uri="{FF2B5EF4-FFF2-40B4-BE49-F238E27FC236}">
                <a16:creationId xmlns:a16="http://schemas.microsoft.com/office/drawing/2014/main" id="{ECD1A9AD-806C-9403-51B4-82738F7F7B73}"/>
              </a:ext>
            </a:extLst>
          </p:cNvPr>
          <p:cNvSpPr txBox="1"/>
          <p:nvPr/>
        </p:nvSpPr>
        <p:spPr>
          <a:xfrm>
            <a:off x="404279" y="3676469"/>
            <a:ext cx="1860570" cy="1384995"/>
          </a:xfrm>
          <a:prstGeom prst="rect">
            <a:avLst/>
          </a:prstGeom>
          <a:noFill/>
        </p:spPr>
        <p:txBody>
          <a:bodyPr wrap="square">
            <a:spAutoFit/>
          </a:bodyPr>
          <a:lstStyle/>
          <a:p>
            <a:r>
              <a:rPr lang="en-US" dirty="0">
                <a:latin typeface="Raleway" pitchFamily="2" charset="0"/>
              </a:rPr>
              <a:t>Classification:</a:t>
            </a:r>
          </a:p>
          <a:p>
            <a:pPr marL="285750" indent="-285750">
              <a:buFont typeface="Arial" panose="020B0604020202020204" pitchFamily="34" charset="0"/>
              <a:buChar char="•"/>
            </a:pPr>
            <a:r>
              <a:rPr lang="en-US" dirty="0">
                <a:latin typeface="Raleway" pitchFamily="2" charset="0"/>
              </a:rPr>
              <a:t>State</a:t>
            </a:r>
          </a:p>
          <a:p>
            <a:pPr marL="285750" indent="-285750">
              <a:buFont typeface="Arial" panose="020B0604020202020204" pitchFamily="34" charset="0"/>
              <a:buChar char="•"/>
            </a:pPr>
            <a:r>
              <a:rPr lang="en-US" dirty="0" err="1">
                <a:latin typeface="Raleway" pitchFamily="2" charset="0"/>
              </a:rPr>
              <a:t>PrimSource</a:t>
            </a:r>
            <a:endParaRPr lang="es-CO" dirty="0">
              <a:latin typeface="Raleway" pitchFamily="2" charset="0"/>
            </a:endParaRPr>
          </a:p>
          <a:p>
            <a:endParaRPr lang="es-CO" dirty="0">
              <a:latin typeface="Raleway" pitchFamily="2" charset="0"/>
            </a:endParaRPr>
          </a:p>
          <a:p>
            <a:r>
              <a:rPr lang="es-CO" dirty="0" err="1">
                <a:latin typeface="Raleway" pitchFamily="2" charset="0"/>
              </a:rPr>
              <a:t>Regression</a:t>
            </a:r>
            <a:r>
              <a:rPr lang="es-CO" dirty="0">
                <a:latin typeface="Raleway" pitchFamily="2" charset="0"/>
              </a:rPr>
              <a:t>:</a:t>
            </a:r>
          </a:p>
          <a:p>
            <a:pPr marL="285750" indent="-285750">
              <a:buFont typeface="Arial" panose="020B0604020202020204" pitchFamily="34" charset="0"/>
              <a:buChar char="•"/>
            </a:pPr>
            <a:r>
              <a:rPr lang="es-CO" dirty="0" err="1">
                <a:latin typeface="Raleway" pitchFamily="2" charset="0"/>
              </a:rPr>
              <a:t>Install_MW</a:t>
            </a:r>
            <a:endParaRPr lang="en-US" dirty="0">
              <a:latin typeface="Raleway" pitchFamily="2" charset="0"/>
            </a:endParaRPr>
          </a:p>
        </p:txBody>
      </p:sp>
      <p:pic>
        <p:nvPicPr>
          <p:cNvPr id="15" name="Picture 14">
            <a:extLst>
              <a:ext uri="{FF2B5EF4-FFF2-40B4-BE49-F238E27FC236}">
                <a16:creationId xmlns:a16="http://schemas.microsoft.com/office/drawing/2014/main" id="{2AF6BA61-D562-F549-0416-5E0AB4E517BD}"/>
              </a:ext>
            </a:extLst>
          </p:cNvPr>
          <p:cNvPicPr>
            <a:picLocks noChangeAspect="1"/>
          </p:cNvPicPr>
          <p:nvPr/>
        </p:nvPicPr>
        <p:blipFill rotWithShape="1">
          <a:blip r:embed="rId4"/>
          <a:srcRect b="50932"/>
          <a:stretch/>
        </p:blipFill>
        <p:spPr>
          <a:xfrm>
            <a:off x="7178065" y="413388"/>
            <a:ext cx="4601217" cy="420696"/>
          </a:xfrm>
          <a:prstGeom prst="rect">
            <a:avLst/>
          </a:prstGeom>
        </p:spPr>
      </p:pic>
      <p:pic>
        <p:nvPicPr>
          <p:cNvPr id="17" name="Picture 16">
            <a:extLst>
              <a:ext uri="{FF2B5EF4-FFF2-40B4-BE49-F238E27FC236}">
                <a16:creationId xmlns:a16="http://schemas.microsoft.com/office/drawing/2014/main" id="{97E7F67D-1185-2C51-668A-D46A1C832E17}"/>
              </a:ext>
            </a:extLst>
          </p:cNvPr>
          <p:cNvPicPr>
            <a:picLocks noChangeAspect="1"/>
          </p:cNvPicPr>
          <p:nvPr/>
        </p:nvPicPr>
        <p:blipFill>
          <a:blip r:embed="rId5"/>
          <a:stretch>
            <a:fillRect/>
          </a:stretch>
        </p:blipFill>
        <p:spPr>
          <a:xfrm>
            <a:off x="7367559" y="998851"/>
            <a:ext cx="3734321" cy="514422"/>
          </a:xfrm>
          <a:prstGeom prst="rect">
            <a:avLst/>
          </a:prstGeom>
        </p:spPr>
      </p:pic>
      <p:pic>
        <p:nvPicPr>
          <p:cNvPr id="19" name="Picture 18">
            <a:extLst>
              <a:ext uri="{FF2B5EF4-FFF2-40B4-BE49-F238E27FC236}">
                <a16:creationId xmlns:a16="http://schemas.microsoft.com/office/drawing/2014/main" id="{8DC8DF78-825E-59B8-CA83-0816130A687A}"/>
              </a:ext>
            </a:extLst>
          </p:cNvPr>
          <p:cNvPicPr>
            <a:picLocks noChangeAspect="1"/>
          </p:cNvPicPr>
          <p:nvPr/>
        </p:nvPicPr>
        <p:blipFill rotWithShape="1">
          <a:blip r:embed="rId6"/>
          <a:srcRect b="47312"/>
          <a:stretch/>
        </p:blipFill>
        <p:spPr>
          <a:xfrm>
            <a:off x="7159012" y="1791734"/>
            <a:ext cx="4620270" cy="466790"/>
          </a:xfrm>
          <a:prstGeom prst="rect">
            <a:avLst/>
          </a:prstGeom>
        </p:spPr>
      </p:pic>
      <p:pic>
        <p:nvPicPr>
          <p:cNvPr id="21" name="Picture 20">
            <a:extLst>
              <a:ext uri="{FF2B5EF4-FFF2-40B4-BE49-F238E27FC236}">
                <a16:creationId xmlns:a16="http://schemas.microsoft.com/office/drawing/2014/main" id="{B16C890B-104F-A9FD-5819-27191E375FE3}"/>
              </a:ext>
            </a:extLst>
          </p:cNvPr>
          <p:cNvPicPr>
            <a:picLocks noChangeAspect="1"/>
          </p:cNvPicPr>
          <p:nvPr/>
        </p:nvPicPr>
        <p:blipFill>
          <a:blip r:embed="rId7"/>
          <a:stretch>
            <a:fillRect/>
          </a:stretch>
        </p:blipFill>
        <p:spPr>
          <a:xfrm>
            <a:off x="7440040" y="2510889"/>
            <a:ext cx="3753374" cy="495369"/>
          </a:xfrm>
          <a:prstGeom prst="rect">
            <a:avLst/>
          </a:prstGeom>
        </p:spPr>
      </p:pic>
      <p:pic>
        <p:nvPicPr>
          <p:cNvPr id="23" name="Picture 22">
            <a:extLst>
              <a:ext uri="{FF2B5EF4-FFF2-40B4-BE49-F238E27FC236}">
                <a16:creationId xmlns:a16="http://schemas.microsoft.com/office/drawing/2014/main" id="{D9FBF05C-C59A-E89A-F25D-143BD2B354CC}"/>
              </a:ext>
            </a:extLst>
          </p:cNvPr>
          <p:cNvPicPr>
            <a:picLocks noChangeAspect="1"/>
          </p:cNvPicPr>
          <p:nvPr/>
        </p:nvPicPr>
        <p:blipFill>
          <a:blip r:embed="rId8"/>
          <a:stretch>
            <a:fillRect/>
          </a:stretch>
        </p:blipFill>
        <p:spPr>
          <a:xfrm>
            <a:off x="7178065" y="3270430"/>
            <a:ext cx="4077269" cy="466790"/>
          </a:xfrm>
          <a:prstGeom prst="rect">
            <a:avLst/>
          </a:prstGeom>
        </p:spPr>
      </p:pic>
      <p:pic>
        <p:nvPicPr>
          <p:cNvPr id="25" name="Picture 24">
            <a:extLst>
              <a:ext uri="{FF2B5EF4-FFF2-40B4-BE49-F238E27FC236}">
                <a16:creationId xmlns:a16="http://schemas.microsoft.com/office/drawing/2014/main" id="{97FEC3AD-6BFF-409B-27D4-FDC4C11A1375}"/>
              </a:ext>
            </a:extLst>
          </p:cNvPr>
          <p:cNvPicPr>
            <a:picLocks noChangeAspect="1"/>
          </p:cNvPicPr>
          <p:nvPr/>
        </p:nvPicPr>
        <p:blipFill>
          <a:blip r:embed="rId9"/>
          <a:stretch>
            <a:fillRect/>
          </a:stretch>
        </p:blipFill>
        <p:spPr>
          <a:xfrm>
            <a:off x="7386611" y="3873598"/>
            <a:ext cx="3696216" cy="495369"/>
          </a:xfrm>
          <a:prstGeom prst="rect">
            <a:avLst/>
          </a:prstGeom>
        </p:spPr>
      </p:pic>
      <p:pic>
        <p:nvPicPr>
          <p:cNvPr id="27" name="Picture 26">
            <a:extLst>
              <a:ext uri="{FF2B5EF4-FFF2-40B4-BE49-F238E27FC236}">
                <a16:creationId xmlns:a16="http://schemas.microsoft.com/office/drawing/2014/main" id="{1E9DED8E-8C97-96F6-A23B-A6BC36A961AF}"/>
              </a:ext>
            </a:extLst>
          </p:cNvPr>
          <p:cNvPicPr>
            <a:picLocks noChangeAspect="1"/>
          </p:cNvPicPr>
          <p:nvPr/>
        </p:nvPicPr>
        <p:blipFill>
          <a:blip r:embed="rId10"/>
          <a:stretch>
            <a:fillRect/>
          </a:stretch>
        </p:blipFill>
        <p:spPr>
          <a:xfrm>
            <a:off x="5883185" y="5309742"/>
            <a:ext cx="2305372" cy="247685"/>
          </a:xfrm>
          <a:prstGeom prst="rect">
            <a:avLst/>
          </a:prstGeom>
        </p:spPr>
      </p:pic>
      <p:pic>
        <p:nvPicPr>
          <p:cNvPr id="29" name="Picture 28">
            <a:extLst>
              <a:ext uri="{FF2B5EF4-FFF2-40B4-BE49-F238E27FC236}">
                <a16:creationId xmlns:a16="http://schemas.microsoft.com/office/drawing/2014/main" id="{982EA465-30B4-AA8F-BAE0-67ABBBC69CF9}"/>
              </a:ext>
            </a:extLst>
          </p:cNvPr>
          <p:cNvPicPr>
            <a:picLocks noChangeAspect="1"/>
          </p:cNvPicPr>
          <p:nvPr/>
        </p:nvPicPr>
        <p:blipFill>
          <a:blip r:embed="rId11"/>
          <a:stretch>
            <a:fillRect/>
          </a:stretch>
        </p:blipFill>
        <p:spPr>
          <a:xfrm>
            <a:off x="5392579" y="5629328"/>
            <a:ext cx="3286584" cy="238158"/>
          </a:xfrm>
          <a:prstGeom prst="rect">
            <a:avLst/>
          </a:prstGeom>
        </p:spPr>
      </p:pic>
      <p:pic>
        <p:nvPicPr>
          <p:cNvPr id="31" name="Picture 30">
            <a:extLst>
              <a:ext uri="{FF2B5EF4-FFF2-40B4-BE49-F238E27FC236}">
                <a16:creationId xmlns:a16="http://schemas.microsoft.com/office/drawing/2014/main" id="{3F7A94F8-6DC3-C8D3-C62E-8880500F5601}"/>
              </a:ext>
            </a:extLst>
          </p:cNvPr>
          <p:cNvPicPr>
            <a:picLocks noChangeAspect="1"/>
          </p:cNvPicPr>
          <p:nvPr/>
        </p:nvPicPr>
        <p:blipFill>
          <a:blip r:embed="rId12"/>
          <a:stretch>
            <a:fillRect/>
          </a:stretch>
        </p:blipFill>
        <p:spPr>
          <a:xfrm>
            <a:off x="2697688" y="6011287"/>
            <a:ext cx="9335803" cy="257211"/>
          </a:xfrm>
          <a:prstGeom prst="rect">
            <a:avLst/>
          </a:prstGeom>
        </p:spPr>
      </p:pic>
      <p:cxnSp>
        <p:nvCxnSpPr>
          <p:cNvPr id="4" name="Straight Connector 3">
            <a:extLst>
              <a:ext uri="{FF2B5EF4-FFF2-40B4-BE49-F238E27FC236}">
                <a16:creationId xmlns:a16="http://schemas.microsoft.com/office/drawing/2014/main" id="{8DDF7E5C-E3B0-B0FF-D6A6-BD58964F489D}"/>
              </a:ext>
            </a:extLst>
          </p:cNvPr>
          <p:cNvCxnSpPr>
            <a:cxnSpLocks/>
          </p:cNvCxnSpPr>
          <p:nvPr/>
        </p:nvCxnSpPr>
        <p:spPr>
          <a:xfrm>
            <a:off x="305927" y="3488590"/>
            <a:ext cx="6014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21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anim calcmode="lin" valueType="num">
                                      <p:cBhvr>
                                        <p:cTn id="8" dur="1250" fill="hold"/>
                                        <p:tgtEl>
                                          <p:spTgt spid="4"/>
                                        </p:tgtEl>
                                        <p:attrNameLst>
                                          <p:attrName>ppt_x</p:attrName>
                                        </p:attrNameLst>
                                      </p:cBhvr>
                                      <p:tavLst>
                                        <p:tav tm="0">
                                          <p:val>
                                            <p:strVal val="#ppt_x"/>
                                          </p:val>
                                        </p:tav>
                                        <p:tav tm="100000">
                                          <p:val>
                                            <p:strVal val="#ppt_x"/>
                                          </p:val>
                                        </p:tav>
                                      </p:tavLst>
                                    </p:anim>
                                    <p:anim calcmode="lin" valueType="num">
                                      <p:cBhvr>
                                        <p:cTn id="9" dur="1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517889" y="4883544"/>
            <a:ext cx="3876086" cy="1556907"/>
          </a:xfrm>
        </p:spPr>
        <p:txBody>
          <a:bodyPr anchor="ctr">
            <a:normAutofit/>
          </a:bodyPr>
          <a:lstStyle/>
          <a:p>
            <a:r>
              <a:rPr lang="en-US" sz="2800" b="1" dirty="0">
                <a:solidFill>
                  <a:schemeClr val="tx1"/>
                </a:solidFill>
                <a:effectLst>
                  <a:outerShdw blurRad="508000" dist="381000" dir="5400000" algn="t" rotWithShape="0">
                    <a:prstClr val="black">
                      <a:alpha val="30000"/>
                    </a:prstClr>
                  </a:outerShdw>
                </a:effectLst>
                <a:latin typeface="Raleway" pitchFamily="2" charset="0"/>
                <a:cs typeface="Times New Roman"/>
              </a:rPr>
              <a:t>Machine Learning Technique: Decision Tree</a:t>
            </a:r>
          </a:p>
        </p:txBody>
      </p:sp>
      <p:sp>
        <p:nvSpPr>
          <p:cNvPr id="18" name="Rectangle 1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935E6A1-C4F8-AA86-3602-1CC025DFFAFD}"/>
              </a:ext>
            </a:extLst>
          </p:cNvPr>
          <p:cNvSpPr txBox="1">
            <a:spLocks/>
          </p:cNvSpPr>
          <p:nvPr/>
        </p:nvSpPr>
        <p:spPr>
          <a:xfrm>
            <a:off x="5162719" y="4883544"/>
            <a:ext cx="6586915" cy="1556907"/>
          </a:xfrm>
          <a:prstGeom prst="rect">
            <a:avLst/>
          </a:prstGeom>
        </p:spPr>
        <p:txBody>
          <a:bodyPr spcFirstLastPara="1"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Aft>
                <a:spcPts val="600"/>
              </a:spcAft>
            </a:pPr>
            <a:r>
              <a:rPr lang="en-US" sz="1800" dirty="0">
                <a:latin typeface="Raleway" pitchFamily="2" charset="0"/>
              </a:rPr>
              <a:t>Classification</a:t>
            </a:r>
          </a:p>
        </p:txBody>
      </p:sp>
      <p:pic>
        <p:nvPicPr>
          <p:cNvPr id="4" name="Picture 3">
            <a:extLst>
              <a:ext uri="{FF2B5EF4-FFF2-40B4-BE49-F238E27FC236}">
                <a16:creationId xmlns:a16="http://schemas.microsoft.com/office/drawing/2014/main" id="{0CD3166D-8B56-200E-ECD2-D872ADE6BE32}"/>
              </a:ext>
            </a:extLst>
          </p:cNvPr>
          <p:cNvPicPr>
            <a:picLocks noChangeAspect="1"/>
          </p:cNvPicPr>
          <p:nvPr/>
        </p:nvPicPr>
        <p:blipFill>
          <a:blip r:embed="rId3"/>
          <a:stretch>
            <a:fillRect/>
          </a:stretch>
        </p:blipFill>
        <p:spPr>
          <a:xfrm>
            <a:off x="2708435" y="675973"/>
            <a:ext cx="2546136" cy="1960260"/>
          </a:xfrm>
          <a:prstGeom prst="rect">
            <a:avLst/>
          </a:prstGeom>
        </p:spPr>
      </p:pic>
      <p:pic>
        <p:nvPicPr>
          <p:cNvPr id="6" name="Picture 5">
            <a:extLst>
              <a:ext uri="{FF2B5EF4-FFF2-40B4-BE49-F238E27FC236}">
                <a16:creationId xmlns:a16="http://schemas.microsoft.com/office/drawing/2014/main" id="{65C80923-72EE-7F5A-D8CD-D360F45314C8}"/>
              </a:ext>
            </a:extLst>
          </p:cNvPr>
          <p:cNvPicPr>
            <a:picLocks noChangeAspect="1"/>
          </p:cNvPicPr>
          <p:nvPr/>
        </p:nvPicPr>
        <p:blipFill>
          <a:blip r:embed="rId4"/>
          <a:stretch>
            <a:fillRect/>
          </a:stretch>
        </p:blipFill>
        <p:spPr>
          <a:xfrm>
            <a:off x="2708435" y="2915898"/>
            <a:ext cx="3012673" cy="306484"/>
          </a:xfrm>
          <a:prstGeom prst="rect">
            <a:avLst/>
          </a:prstGeom>
        </p:spPr>
      </p:pic>
      <p:pic>
        <p:nvPicPr>
          <p:cNvPr id="9" name="Picture 8">
            <a:extLst>
              <a:ext uri="{FF2B5EF4-FFF2-40B4-BE49-F238E27FC236}">
                <a16:creationId xmlns:a16="http://schemas.microsoft.com/office/drawing/2014/main" id="{463C345D-F2AD-4923-C97C-52917F7CC64D}"/>
              </a:ext>
            </a:extLst>
          </p:cNvPr>
          <p:cNvPicPr>
            <a:picLocks noChangeAspect="1"/>
          </p:cNvPicPr>
          <p:nvPr/>
        </p:nvPicPr>
        <p:blipFill>
          <a:blip r:embed="rId5"/>
          <a:stretch>
            <a:fillRect/>
          </a:stretch>
        </p:blipFill>
        <p:spPr>
          <a:xfrm>
            <a:off x="7448581" y="100424"/>
            <a:ext cx="2276332" cy="4131712"/>
          </a:xfrm>
          <a:prstGeom prst="rect">
            <a:avLst/>
          </a:prstGeom>
        </p:spPr>
      </p:pic>
      <p:pic>
        <p:nvPicPr>
          <p:cNvPr id="11" name="Picture 10">
            <a:extLst>
              <a:ext uri="{FF2B5EF4-FFF2-40B4-BE49-F238E27FC236}">
                <a16:creationId xmlns:a16="http://schemas.microsoft.com/office/drawing/2014/main" id="{9F6BEA64-A3F1-CFC3-1AA7-511899F1A477}"/>
              </a:ext>
            </a:extLst>
          </p:cNvPr>
          <p:cNvPicPr>
            <a:picLocks noChangeAspect="1"/>
          </p:cNvPicPr>
          <p:nvPr/>
        </p:nvPicPr>
        <p:blipFill>
          <a:blip r:embed="rId6"/>
          <a:stretch>
            <a:fillRect/>
          </a:stretch>
        </p:blipFill>
        <p:spPr>
          <a:xfrm>
            <a:off x="4098101" y="3877216"/>
            <a:ext cx="3102768" cy="337693"/>
          </a:xfrm>
          <a:prstGeom prst="rect">
            <a:avLst/>
          </a:prstGeom>
        </p:spPr>
      </p:pic>
    </p:spTree>
    <p:extLst>
      <p:ext uri="{BB962C8B-B14F-4D97-AF65-F5344CB8AC3E}">
        <p14:creationId xmlns:p14="http://schemas.microsoft.com/office/powerpoint/2010/main" val="3438166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aph with blue bars&#10;&#10;Description automatically generated">
            <a:extLst>
              <a:ext uri="{FF2B5EF4-FFF2-40B4-BE49-F238E27FC236}">
                <a16:creationId xmlns:a16="http://schemas.microsoft.com/office/drawing/2014/main" id="{6F7191DF-2547-A3B5-F428-7F94B87AEA91}"/>
              </a:ext>
            </a:extLst>
          </p:cNvPr>
          <p:cNvPicPr>
            <a:picLocks noChangeAspect="1"/>
          </p:cNvPicPr>
          <p:nvPr/>
        </p:nvPicPr>
        <p:blipFill>
          <a:blip r:embed="rId2"/>
          <a:stretch>
            <a:fillRect/>
          </a:stretch>
        </p:blipFill>
        <p:spPr>
          <a:xfrm>
            <a:off x="5176838" y="730250"/>
            <a:ext cx="3392488" cy="2782888"/>
          </a:xfrm>
          <a:prstGeom prst="rect">
            <a:avLst/>
          </a:prstGeom>
        </p:spPr>
      </p:pic>
      <p:pic>
        <p:nvPicPr>
          <p:cNvPr id="8" name="Picture 7" descr="A graph with text on it&#10;&#10;Description automatically generated">
            <a:extLst>
              <a:ext uri="{FF2B5EF4-FFF2-40B4-BE49-F238E27FC236}">
                <a16:creationId xmlns:a16="http://schemas.microsoft.com/office/drawing/2014/main" id="{1C98F97C-ED4A-4BAD-503B-D65668BF0082}"/>
              </a:ext>
            </a:extLst>
          </p:cNvPr>
          <p:cNvPicPr>
            <a:picLocks noChangeAspect="1"/>
          </p:cNvPicPr>
          <p:nvPr/>
        </p:nvPicPr>
        <p:blipFill>
          <a:blip r:embed="rId3"/>
          <a:stretch>
            <a:fillRect/>
          </a:stretch>
        </p:blipFill>
        <p:spPr>
          <a:xfrm>
            <a:off x="5176838" y="3581400"/>
            <a:ext cx="3392488" cy="2401888"/>
          </a:xfrm>
          <a:prstGeom prst="rect">
            <a:avLst/>
          </a:prstGeom>
        </p:spPr>
      </p:pic>
      <p:pic>
        <p:nvPicPr>
          <p:cNvPr id="16" name="Picture 15">
            <a:extLst>
              <a:ext uri="{FF2B5EF4-FFF2-40B4-BE49-F238E27FC236}">
                <a16:creationId xmlns:a16="http://schemas.microsoft.com/office/drawing/2014/main" id="{E6B861F3-C09D-A929-BF4B-FEECF796BCCF}"/>
              </a:ext>
            </a:extLst>
          </p:cNvPr>
          <p:cNvPicPr>
            <a:picLocks noChangeAspect="1"/>
          </p:cNvPicPr>
          <p:nvPr/>
        </p:nvPicPr>
        <p:blipFill>
          <a:blip r:embed="rId4"/>
          <a:stretch>
            <a:fillRect/>
          </a:stretch>
        </p:blipFill>
        <p:spPr>
          <a:xfrm>
            <a:off x="5176838" y="6051550"/>
            <a:ext cx="3392488" cy="239713"/>
          </a:xfrm>
          <a:prstGeom prst="rect">
            <a:avLst/>
          </a:prstGeom>
        </p:spPr>
      </p:pic>
      <p:pic>
        <p:nvPicPr>
          <p:cNvPr id="10" name="Picture 9" descr="A graph with blue bars&#10;&#10;Description automatically generated">
            <a:extLst>
              <a:ext uri="{FF2B5EF4-FFF2-40B4-BE49-F238E27FC236}">
                <a16:creationId xmlns:a16="http://schemas.microsoft.com/office/drawing/2014/main" id="{99BCBB34-DD0D-6F48-74F0-6608345394D7}"/>
              </a:ext>
            </a:extLst>
          </p:cNvPr>
          <p:cNvPicPr>
            <a:picLocks noChangeAspect="1"/>
          </p:cNvPicPr>
          <p:nvPr/>
        </p:nvPicPr>
        <p:blipFill>
          <a:blip r:embed="rId5"/>
          <a:stretch>
            <a:fillRect/>
          </a:stretch>
        </p:blipFill>
        <p:spPr>
          <a:xfrm>
            <a:off x="8637588" y="730250"/>
            <a:ext cx="3371850" cy="286067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FCF70FA-28DA-7188-C5C4-B27630CC90F1}"/>
              </a:ext>
            </a:extLst>
          </p:cNvPr>
          <p:cNvPicPr>
            <a:picLocks noChangeAspect="1"/>
          </p:cNvPicPr>
          <p:nvPr/>
        </p:nvPicPr>
        <p:blipFill>
          <a:blip r:embed="rId6"/>
          <a:stretch>
            <a:fillRect/>
          </a:stretch>
        </p:blipFill>
        <p:spPr>
          <a:xfrm>
            <a:off x="8637588" y="3659188"/>
            <a:ext cx="3371850" cy="2632075"/>
          </a:xfrm>
          <a:prstGeom prst="rect">
            <a:avLst/>
          </a:prstGeom>
        </p:spPr>
      </p:pic>
      <p:sp>
        <p:nvSpPr>
          <p:cNvPr id="3" name="Rectangle 2">
            <a:extLst>
              <a:ext uri="{FF2B5EF4-FFF2-40B4-BE49-F238E27FC236}">
                <a16:creationId xmlns:a16="http://schemas.microsoft.com/office/drawing/2014/main" id="{92E84BFE-6BA2-572C-159A-C601A374CE4D}"/>
              </a:ext>
            </a:extLst>
          </p:cNvPr>
          <p:cNvSpPr/>
          <p:nvPr/>
        </p:nvSpPr>
        <p:spPr>
          <a:xfrm>
            <a:off x="0" y="0"/>
            <a:ext cx="3718517"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3600" dirty="0"/>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305927" y="89103"/>
            <a:ext cx="2780088" cy="5571900"/>
          </a:xfrm>
        </p:spPr>
        <p:txBody>
          <a:bodyPr vert="horz" lIns="91440" tIns="45720" rIns="91440" bIns="45720" rtlCol="0" anchor="ctr">
            <a:normAutofit/>
          </a:bodyPr>
          <a:lstStyle/>
          <a:p>
            <a:pPr algn="ctr"/>
            <a:r>
              <a:rPr lang="en-US" sz="2800" b="1" dirty="0">
                <a:solidFill>
                  <a:schemeClr val="tx1"/>
                </a:solidFill>
                <a:effectLst>
                  <a:outerShdw blurRad="508000" dist="381000" dir="5400000" algn="t" rotWithShape="0">
                    <a:prstClr val="black">
                      <a:alpha val="30000"/>
                    </a:prstClr>
                  </a:outerShdw>
                </a:effectLst>
                <a:latin typeface="Raleway" pitchFamily="2" charset="0"/>
                <a:cs typeface="Times New Roman"/>
              </a:rPr>
              <a:t>Machine Learning: Decision Tree</a:t>
            </a:r>
          </a:p>
        </p:txBody>
      </p:sp>
      <p:cxnSp>
        <p:nvCxnSpPr>
          <p:cNvPr id="4" name="Straight Connector 3">
            <a:extLst>
              <a:ext uri="{FF2B5EF4-FFF2-40B4-BE49-F238E27FC236}">
                <a16:creationId xmlns:a16="http://schemas.microsoft.com/office/drawing/2014/main" id="{D30A46D0-8109-0042-F3AB-A3BC3EC9FB11}"/>
              </a:ext>
            </a:extLst>
          </p:cNvPr>
          <p:cNvCxnSpPr>
            <a:cxnSpLocks/>
          </p:cNvCxnSpPr>
          <p:nvPr/>
        </p:nvCxnSpPr>
        <p:spPr>
          <a:xfrm>
            <a:off x="305927" y="3793390"/>
            <a:ext cx="60148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22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42" presetClass="entr" presetSubtype="0" fill="hold" nodeType="withEffect">
                                  <p:stCondLst>
                                    <p:cond delay="5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250"/>
                                        <p:tgtEl>
                                          <p:spTgt spid="4"/>
                                        </p:tgtEl>
                                      </p:cBhvr>
                                    </p:animEffect>
                                    <p:anim calcmode="lin" valueType="num">
                                      <p:cBhvr>
                                        <p:cTn id="34" dur="1250" fill="hold"/>
                                        <p:tgtEl>
                                          <p:spTgt spid="4"/>
                                        </p:tgtEl>
                                        <p:attrNameLst>
                                          <p:attrName>ppt_x</p:attrName>
                                        </p:attrNameLst>
                                      </p:cBhvr>
                                      <p:tavLst>
                                        <p:tav tm="0">
                                          <p:val>
                                            <p:strVal val="#ppt_x"/>
                                          </p:val>
                                        </p:tav>
                                        <p:tav tm="100000">
                                          <p:val>
                                            <p:strVal val="#ppt_x"/>
                                          </p:val>
                                        </p:tav>
                                      </p:tavLst>
                                    </p:anim>
                                    <p:anim calcmode="lin" valueType="num">
                                      <p:cBhvr>
                                        <p:cTn id="35" dur="1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517889" y="4883544"/>
            <a:ext cx="3876086" cy="1556907"/>
          </a:xfrm>
        </p:spPr>
        <p:txBody>
          <a:bodyPr anchor="ctr">
            <a:normAutofit/>
          </a:bodyPr>
          <a:lstStyle/>
          <a:p>
            <a:r>
              <a:rPr lang="en-US" sz="2800" b="1" dirty="0">
                <a:solidFill>
                  <a:schemeClr val="tx1"/>
                </a:solidFill>
                <a:effectLst>
                  <a:outerShdw blurRad="508000" dist="381000" dir="5400000" algn="t" rotWithShape="0">
                    <a:prstClr val="black">
                      <a:alpha val="30000"/>
                    </a:prstClr>
                  </a:outerShdw>
                </a:effectLst>
                <a:latin typeface="Raleway" pitchFamily="2" charset="0"/>
                <a:cs typeface="Times New Roman"/>
              </a:rPr>
              <a:t>Machine Learning Technique: Random Forest</a:t>
            </a:r>
          </a:p>
        </p:txBody>
      </p:sp>
      <p:sp>
        <p:nvSpPr>
          <p:cNvPr id="18" name="Rectangle 17">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935E6A1-C4F8-AA86-3602-1CC025DFFAFD}"/>
              </a:ext>
            </a:extLst>
          </p:cNvPr>
          <p:cNvSpPr txBox="1">
            <a:spLocks/>
          </p:cNvSpPr>
          <p:nvPr/>
        </p:nvSpPr>
        <p:spPr>
          <a:xfrm>
            <a:off x="5162719" y="4883544"/>
            <a:ext cx="6586915" cy="1556907"/>
          </a:xfrm>
          <a:prstGeom prst="rect">
            <a:avLst/>
          </a:prstGeom>
        </p:spPr>
        <p:txBody>
          <a:bodyPr spcFirstLastPara="1"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spcAft>
                <a:spcPts val="600"/>
              </a:spcAft>
            </a:pPr>
            <a:r>
              <a:rPr lang="en-US" sz="1800" dirty="0">
                <a:latin typeface="Raleway" pitchFamily="2" charset="0"/>
              </a:rPr>
              <a:t>Classification </a:t>
            </a:r>
            <a:r>
              <a:rPr lang="en-US" sz="1800" dirty="0" err="1">
                <a:latin typeface="Raleway" pitchFamily="2" charset="0"/>
              </a:rPr>
              <a:t>PrimSource</a:t>
            </a:r>
            <a:endParaRPr lang="en-US" sz="1800" dirty="0">
              <a:latin typeface="Raleway" pitchFamily="2" charset="0"/>
            </a:endParaRPr>
          </a:p>
        </p:txBody>
      </p:sp>
      <p:pic>
        <p:nvPicPr>
          <p:cNvPr id="5" name="Picture 4">
            <a:extLst>
              <a:ext uri="{FF2B5EF4-FFF2-40B4-BE49-F238E27FC236}">
                <a16:creationId xmlns:a16="http://schemas.microsoft.com/office/drawing/2014/main" id="{E5DB7308-6068-0EFE-C28E-C7141493B963}"/>
              </a:ext>
            </a:extLst>
          </p:cNvPr>
          <p:cNvPicPr>
            <a:picLocks noChangeAspect="1"/>
          </p:cNvPicPr>
          <p:nvPr/>
        </p:nvPicPr>
        <p:blipFill>
          <a:blip r:embed="rId3"/>
          <a:stretch>
            <a:fillRect/>
          </a:stretch>
        </p:blipFill>
        <p:spPr>
          <a:xfrm>
            <a:off x="697268" y="249972"/>
            <a:ext cx="3696707" cy="1450858"/>
          </a:xfrm>
          <a:prstGeom prst="rect">
            <a:avLst/>
          </a:prstGeom>
        </p:spPr>
      </p:pic>
      <p:pic>
        <p:nvPicPr>
          <p:cNvPr id="10" name="Picture 9">
            <a:extLst>
              <a:ext uri="{FF2B5EF4-FFF2-40B4-BE49-F238E27FC236}">
                <a16:creationId xmlns:a16="http://schemas.microsoft.com/office/drawing/2014/main" id="{60FA0F6C-E007-0971-86E3-ABFB4C1F11FA}"/>
              </a:ext>
            </a:extLst>
          </p:cNvPr>
          <p:cNvPicPr>
            <a:picLocks noChangeAspect="1"/>
          </p:cNvPicPr>
          <p:nvPr/>
        </p:nvPicPr>
        <p:blipFill>
          <a:blip r:embed="rId4"/>
          <a:stretch>
            <a:fillRect/>
          </a:stretch>
        </p:blipFill>
        <p:spPr>
          <a:xfrm>
            <a:off x="4826069" y="502741"/>
            <a:ext cx="4763165" cy="228632"/>
          </a:xfrm>
          <a:prstGeom prst="rect">
            <a:avLst/>
          </a:prstGeom>
        </p:spPr>
      </p:pic>
      <p:pic>
        <p:nvPicPr>
          <p:cNvPr id="13" name="Picture 12">
            <a:extLst>
              <a:ext uri="{FF2B5EF4-FFF2-40B4-BE49-F238E27FC236}">
                <a16:creationId xmlns:a16="http://schemas.microsoft.com/office/drawing/2014/main" id="{2C8DF910-4028-DF9E-8F7A-06154B42CC05}"/>
              </a:ext>
            </a:extLst>
          </p:cNvPr>
          <p:cNvPicPr>
            <a:picLocks noChangeAspect="1"/>
          </p:cNvPicPr>
          <p:nvPr/>
        </p:nvPicPr>
        <p:blipFill>
          <a:blip r:embed="rId5"/>
          <a:stretch>
            <a:fillRect/>
          </a:stretch>
        </p:blipFill>
        <p:spPr>
          <a:xfrm>
            <a:off x="874397" y="2294092"/>
            <a:ext cx="5144218" cy="219106"/>
          </a:xfrm>
          <a:prstGeom prst="rect">
            <a:avLst/>
          </a:prstGeom>
        </p:spPr>
      </p:pic>
      <p:pic>
        <p:nvPicPr>
          <p:cNvPr id="15" name="Picture 14">
            <a:extLst>
              <a:ext uri="{FF2B5EF4-FFF2-40B4-BE49-F238E27FC236}">
                <a16:creationId xmlns:a16="http://schemas.microsoft.com/office/drawing/2014/main" id="{58F6D849-D522-A446-FC3F-9D49190BD0BF}"/>
              </a:ext>
            </a:extLst>
          </p:cNvPr>
          <p:cNvPicPr>
            <a:picLocks noChangeAspect="1"/>
          </p:cNvPicPr>
          <p:nvPr/>
        </p:nvPicPr>
        <p:blipFill>
          <a:blip r:embed="rId6"/>
          <a:stretch>
            <a:fillRect/>
          </a:stretch>
        </p:blipFill>
        <p:spPr>
          <a:xfrm>
            <a:off x="1119572" y="2658379"/>
            <a:ext cx="7669425" cy="764477"/>
          </a:xfrm>
          <a:prstGeom prst="rect">
            <a:avLst/>
          </a:prstGeom>
        </p:spPr>
      </p:pic>
      <p:pic>
        <p:nvPicPr>
          <p:cNvPr id="19" name="Picture 18">
            <a:extLst>
              <a:ext uri="{FF2B5EF4-FFF2-40B4-BE49-F238E27FC236}">
                <a16:creationId xmlns:a16="http://schemas.microsoft.com/office/drawing/2014/main" id="{096750C7-94CF-C3B7-0E9E-E0DE6E43A374}"/>
              </a:ext>
            </a:extLst>
          </p:cNvPr>
          <p:cNvPicPr>
            <a:picLocks noChangeAspect="1"/>
          </p:cNvPicPr>
          <p:nvPr/>
        </p:nvPicPr>
        <p:blipFill>
          <a:blip r:embed="rId7"/>
          <a:stretch>
            <a:fillRect/>
          </a:stretch>
        </p:blipFill>
        <p:spPr>
          <a:xfrm>
            <a:off x="4911864" y="915698"/>
            <a:ext cx="6686030" cy="664271"/>
          </a:xfrm>
          <a:prstGeom prst="rect">
            <a:avLst/>
          </a:prstGeom>
        </p:spPr>
      </p:pic>
    </p:spTree>
    <p:extLst>
      <p:ext uri="{BB962C8B-B14F-4D97-AF65-F5344CB8AC3E}">
        <p14:creationId xmlns:p14="http://schemas.microsoft.com/office/powerpoint/2010/main" val="2998765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0E619-004F-A4FC-07AD-945D3E037E76}"/>
              </a:ext>
            </a:extLst>
          </p:cNvPr>
          <p:cNvSpPr/>
          <p:nvPr/>
        </p:nvSpPr>
        <p:spPr>
          <a:xfrm>
            <a:off x="1" y="4535424"/>
            <a:ext cx="12192000" cy="232257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G" sz="3600" dirty="0"/>
          </a:p>
        </p:txBody>
      </p:sp>
      <p:pic>
        <p:nvPicPr>
          <p:cNvPr id="5" name="Picture 4">
            <a:extLst>
              <a:ext uri="{FF2B5EF4-FFF2-40B4-BE49-F238E27FC236}">
                <a16:creationId xmlns:a16="http://schemas.microsoft.com/office/drawing/2014/main" id="{06A96564-716D-7FA4-AFC4-E77C3CA79FA4}"/>
              </a:ext>
            </a:extLst>
          </p:cNvPr>
          <p:cNvPicPr>
            <a:picLocks noChangeAspect="1"/>
          </p:cNvPicPr>
          <p:nvPr/>
        </p:nvPicPr>
        <p:blipFill>
          <a:blip r:embed="rId3"/>
          <a:stretch>
            <a:fillRect/>
          </a:stretch>
        </p:blipFill>
        <p:spPr>
          <a:xfrm>
            <a:off x="730113" y="320040"/>
            <a:ext cx="4794269" cy="3895344"/>
          </a:xfrm>
          <a:prstGeom prst="rect">
            <a:avLst/>
          </a:prstGeom>
        </p:spPr>
      </p:pic>
      <p:pic>
        <p:nvPicPr>
          <p:cNvPr id="7" name="Picture 6">
            <a:extLst>
              <a:ext uri="{FF2B5EF4-FFF2-40B4-BE49-F238E27FC236}">
                <a16:creationId xmlns:a16="http://schemas.microsoft.com/office/drawing/2014/main" id="{D4586559-EB77-23BD-3013-75898AE056CF}"/>
              </a:ext>
            </a:extLst>
          </p:cNvPr>
          <p:cNvPicPr>
            <a:picLocks noChangeAspect="1"/>
          </p:cNvPicPr>
          <p:nvPr/>
        </p:nvPicPr>
        <p:blipFill>
          <a:blip r:embed="rId4"/>
          <a:stretch>
            <a:fillRect/>
          </a:stretch>
        </p:blipFill>
        <p:spPr>
          <a:xfrm>
            <a:off x="6604073" y="320040"/>
            <a:ext cx="4915261" cy="3895344"/>
          </a:xfrm>
          <a:prstGeom prst="rect">
            <a:avLst/>
          </a:prstGeom>
        </p:spPr>
      </p:pic>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639656" y="4784481"/>
            <a:ext cx="10909640" cy="1065836"/>
          </a:xfrm>
        </p:spPr>
        <p:txBody>
          <a:bodyPr vert="horz" lIns="91440" tIns="45720" rIns="91440" bIns="45720" rtlCol="0" anchor="ctr">
            <a:normAutofit/>
          </a:bodyPr>
          <a:lstStyle/>
          <a:p>
            <a:pPr algn="ctr">
              <a:spcBef>
                <a:spcPct val="0"/>
              </a:spcBef>
            </a:pPr>
            <a:r>
              <a:rPr lang="en-US" sz="3600" b="1" dirty="0">
                <a:solidFill>
                  <a:schemeClr val="tx1"/>
                </a:solidFill>
                <a:effectLst>
                  <a:outerShdw blurRad="508000" dist="381000" dir="5400000" algn="t" rotWithShape="0">
                    <a:prstClr val="black">
                      <a:alpha val="30000"/>
                    </a:prstClr>
                  </a:outerShdw>
                </a:effectLst>
                <a:latin typeface="Raleway" pitchFamily="2" charset="0"/>
                <a:cs typeface="Times New Roman"/>
              </a:rPr>
              <a:t>Random Forest: Feature importance</a:t>
            </a:r>
          </a:p>
        </p:txBody>
      </p:sp>
    </p:spTree>
    <p:extLst>
      <p:ext uri="{BB962C8B-B14F-4D97-AF65-F5344CB8AC3E}">
        <p14:creationId xmlns:p14="http://schemas.microsoft.com/office/powerpoint/2010/main" val="1361352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640A9F-6727-BD68-37EA-D78CDBA2719B}"/>
              </a:ext>
            </a:extLst>
          </p:cNvPr>
          <p:cNvSpPr>
            <a:spLocks noGrp="1"/>
          </p:cNvSpPr>
          <p:nvPr>
            <p:ph type="title"/>
          </p:nvPr>
        </p:nvSpPr>
        <p:spPr>
          <a:xfrm>
            <a:off x="2020069" y="-143679"/>
            <a:ext cx="11103429" cy="1087672"/>
          </a:xfrm>
        </p:spPr>
        <p:txBody>
          <a:bodyPr vert="horz" lIns="91440" tIns="45720" rIns="91440" bIns="45720" rtlCol="0" anchor="b">
            <a:noAutofit/>
          </a:bodyPr>
          <a:lstStyle/>
          <a:p>
            <a:pPr>
              <a:spcBef>
                <a:spcPct val="0"/>
              </a:spcBef>
            </a:pPr>
            <a:r>
              <a:rPr lang="en-US" sz="3600" b="1" dirty="0">
                <a:solidFill>
                  <a:schemeClr val="tx1"/>
                </a:solidFill>
                <a:effectLst>
                  <a:outerShdw blurRad="508000" dist="381000" dir="5400000" algn="t" rotWithShape="0">
                    <a:prstClr val="black">
                      <a:alpha val="30000"/>
                    </a:prstClr>
                  </a:outerShdw>
                </a:effectLst>
                <a:latin typeface="Raleway" pitchFamily="2" charset="0"/>
                <a:cs typeface="Times New Roman"/>
              </a:rPr>
              <a:t>Non-Renewable Energy – Heat Maps</a:t>
            </a:r>
          </a:p>
        </p:txBody>
      </p:sp>
      <p:sp>
        <p:nvSpPr>
          <p:cNvPr id="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6A8BD6-3A62-1D29-C6B5-8EE8D0CA7DF3}"/>
              </a:ext>
            </a:extLst>
          </p:cNvPr>
          <p:cNvPicPr>
            <a:picLocks noChangeAspect="1"/>
          </p:cNvPicPr>
          <p:nvPr/>
        </p:nvPicPr>
        <p:blipFill>
          <a:blip r:embed="rId2"/>
          <a:srcRect/>
          <a:stretch/>
        </p:blipFill>
        <p:spPr>
          <a:xfrm>
            <a:off x="3556043" y="3469815"/>
            <a:ext cx="4792641" cy="3388185"/>
          </a:xfrm>
          <a:prstGeom prst="rect">
            <a:avLst/>
          </a:prstGeom>
        </p:spPr>
      </p:pic>
      <p:pic>
        <p:nvPicPr>
          <p:cNvPr id="2" name="Picture 1">
            <a:extLst>
              <a:ext uri="{FF2B5EF4-FFF2-40B4-BE49-F238E27FC236}">
                <a16:creationId xmlns:a16="http://schemas.microsoft.com/office/drawing/2014/main" id="{EB6A8BD6-3A62-1D29-C6B5-8EE8D0CA7DF3}"/>
              </a:ext>
            </a:extLst>
          </p:cNvPr>
          <p:cNvPicPr>
            <a:picLocks noChangeAspect="1"/>
          </p:cNvPicPr>
          <p:nvPr/>
        </p:nvPicPr>
        <p:blipFill>
          <a:blip r:embed="rId3"/>
          <a:srcRect/>
          <a:stretch/>
        </p:blipFill>
        <p:spPr>
          <a:xfrm>
            <a:off x="7702412" y="976029"/>
            <a:ext cx="4489587" cy="3173939"/>
          </a:xfrm>
          <a:prstGeom prst="rect">
            <a:avLst/>
          </a:prstGeom>
        </p:spPr>
      </p:pic>
      <p:pic>
        <p:nvPicPr>
          <p:cNvPr id="3" name="Picture 2">
            <a:extLst>
              <a:ext uri="{FF2B5EF4-FFF2-40B4-BE49-F238E27FC236}">
                <a16:creationId xmlns:a16="http://schemas.microsoft.com/office/drawing/2014/main" id="{EB6A8BD6-3A62-1D29-C6B5-8EE8D0CA7DF3}"/>
              </a:ext>
            </a:extLst>
          </p:cNvPr>
          <p:cNvPicPr>
            <a:picLocks noChangeAspect="1"/>
          </p:cNvPicPr>
          <p:nvPr/>
        </p:nvPicPr>
        <p:blipFill>
          <a:blip r:embed="rId4"/>
          <a:srcRect/>
          <a:stretch/>
        </p:blipFill>
        <p:spPr>
          <a:xfrm>
            <a:off x="82182" y="1045650"/>
            <a:ext cx="4146378" cy="2931305"/>
          </a:xfrm>
          <a:prstGeom prst="rect">
            <a:avLst/>
          </a:prstGeom>
        </p:spPr>
      </p:pic>
    </p:spTree>
    <p:extLst>
      <p:ext uri="{BB962C8B-B14F-4D97-AF65-F5344CB8AC3E}">
        <p14:creationId xmlns:p14="http://schemas.microsoft.com/office/powerpoint/2010/main" val="161469247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9910</TotalTime>
  <Words>625</Words>
  <Application>Microsoft Office PowerPoint</Application>
  <PresentationFormat>Widescreen</PresentationFormat>
  <Paragraphs>62</Paragraphs>
  <Slides>12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Arial</vt:lpstr>
      <vt:lpstr>Calibri</vt:lpstr>
      <vt:lpstr>Courier New</vt:lpstr>
      <vt:lpstr>Montserrat Medium</vt:lpstr>
      <vt:lpstr>Raleway</vt:lpstr>
      <vt:lpstr>Raleway Black</vt:lpstr>
      <vt:lpstr>Symbol</vt:lpstr>
      <vt:lpstr>Office Theme</vt:lpstr>
      <vt:lpstr>Supervised Learning for Power Plant Energy Generation in the US Python Vs ArcGIS</vt:lpstr>
      <vt:lpstr>Dataset Visualization</vt:lpstr>
      <vt:lpstr>Data Set Description</vt:lpstr>
      <vt:lpstr>Preprocessing Techniques: Feature Selection &amp; Standardization</vt:lpstr>
      <vt:lpstr>Machine Learning Technique: Decision Tree</vt:lpstr>
      <vt:lpstr>Machine Learning: Decision Tree</vt:lpstr>
      <vt:lpstr>Machine Learning Technique: Random Forest</vt:lpstr>
      <vt:lpstr>Random Forest: Feature importance</vt:lpstr>
      <vt:lpstr>Non-Renewable Energy – Heat Maps</vt:lpstr>
      <vt:lpstr>Renewable Energy – Heat Maps</vt:lpstr>
      <vt:lpstr>Cluster Analysis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Blessing Austin-Gabriel</cp:lastModifiedBy>
  <cp:revision>7</cp:revision>
  <dcterms:created xsi:type="dcterms:W3CDTF">2023-10-05T01:47:30Z</dcterms:created>
  <dcterms:modified xsi:type="dcterms:W3CDTF">2024-04-09T21:22:27Z</dcterms:modified>
</cp:coreProperties>
</file>